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Lato"/>
      <p:regular r:id="rId18"/>
      <p:bold r:id="rId19"/>
      <p:italic r:id="rId20"/>
      <p:boldItalic r:id="rId21"/>
    </p:embeddedFont>
    <p:embeddedFont>
      <p:font typeface="Helvetica Neue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HelveticaNeue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HelveticaNeue-italic.fntdata"/><Relationship Id="rId23" Type="http://schemas.openxmlformats.org/officeDocument/2006/relationships/font" Target="fonts/HelveticaNeu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814e018f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814e018f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47f739b807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47f739b807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47fa25e32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47fa25e32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814e018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814e018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7fa25e32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7fa25e32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7f739b807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47f739b807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4814e018f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4814e018f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7f739b807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47f739b807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7fa25e3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47fa25e3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47fa25e32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47fa25e32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47fa25e32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47fa25e32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rgbClr val="00327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"/>
              <a:buNone/>
              <a:defRPr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Helvetica Neue"/>
              <a:buChar char="●"/>
              <a:defRPr sz="1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○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■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●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○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■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●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○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Helvetica Neue"/>
              <a:buChar char="■"/>
              <a:defRPr sz="1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990850" y="1578400"/>
            <a:ext cx="6153300" cy="19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80"/>
              <a:t>Кейс АНО </a:t>
            </a:r>
            <a:r>
              <a:rPr lang="en" sz="3680"/>
              <a:t>“Корпоративная академия </a:t>
            </a:r>
            <a:r>
              <a:rPr lang="en" sz="3680">
                <a:latin typeface="Helvetica Neue"/>
                <a:ea typeface="Helvetica Neue"/>
                <a:cs typeface="Helvetica Neue"/>
                <a:sym typeface="Helvetica Neue"/>
              </a:rPr>
              <a:t>Росатома</a:t>
            </a:r>
            <a:r>
              <a:rPr lang="en" sz="3680"/>
              <a:t>”</a:t>
            </a:r>
            <a:endParaRPr sz="368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Команда </a:t>
            </a: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PO-Team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Дашборд</a:t>
            </a:r>
            <a:endParaRPr sz="2800"/>
          </a:p>
        </p:txBody>
      </p:sp>
      <p:pic>
        <p:nvPicPr>
          <p:cNvPr id="210" name="Google Shape;2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75" y="1012575"/>
            <a:ext cx="4517299" cy="338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377" y="333550"/>
            <a:ext cx="3979000" cy="2238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000" y="1907375"/>
            <a:ext cx="4162426" cy="312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Перспективы</a:t>
            </a:r>
            <a:endParaRPr sz="2800"/>
          </a:p>
        </p:txBody>
      </p:sp>
      <p:sp>
        <p:nvSpPr>
          <p:cNvPr id="218" name="Google Shape;218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Разработка веб-интерфейса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Создание базы данных для хранения истории результатов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Масштабирование на разные данные</a:t>
            </a:r>
            <a:endParaRPr sz="1800"/>
          </a:p>
        </p:txBody>
      </p:sp>
      <p:pic>
        <p:nvPicPr>
          <p:cNvPr id="219" name="Google Shape;2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650" y="2641375"/>
            <a:ext cx="7341752" cy="24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/>
          <p:nvPr/>
        </p:nvSpPr>
        <p:spPr>
          <a:xfrm>
            <a:off x="4415625" y="3685138"/>
            <a:ext cx="499800" cy="364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Спасибо за внимание</a:t>
            </a:r>
            <a:endParaRPr sz="2800"/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450" y="1390650"/>
            <a:ext cx="34671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Команда</a:t>
            </a:r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550" y="1067725"/>
            <a:ext cx="3343275" cy="334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4014" y="1280575"/>
            <a:ext cx="2917574" cy="291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13" y="1174500"/>
            <a:ext cx="2085976" cy="312972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/>
          <p:nvPr/>
        </p:nvSpPr>
        <p:spPr>
          <a:xfrm>
            <a:off x="152425" y="45910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Наталия Поварова</a:t>
            </a: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3113238" y="45910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Валерий Ена</a:t>
            </a: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6489863" y="45910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Тимофей Педорич</a:t>
            </a: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Проблематика</a:t>
            </a:r>
            <a:endParaRPr/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Большое число разнообразных неформализованных данных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Необходимость использовать эти данные для принятия решений</a:t>
            </a:r>
            <a:endParaRPr sz="1800"/>
          </a:p>
        </p:txBody>
      </p:sp>
      <p:sp>
        <p:nvSpPr>
          <p:cNvPr id="153" name="Google Shape;153;p1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Разработка решения по автоматической визуализации данных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Масштабирование решения для применения на других чемпионатах</a:t>
            </a:r>
            <a:endParaRPr sz="1800"/>
          </a:p>
        </p:txBody>
      </p:sp>
      <p:sp>
        <p:nvSpPr>
          <p:cNvPr id="154" name="Google Shape;154;p15"/>
          <p:cNvSpPr/>
          <p:nvPr/>
        </p:nvSpPr>
        <p:spPr>
          <a:xfrm>
            <a:off x="4357800" y="2331150"/>
            <a:ext cx="652500" cy="48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Задачи</a:t>
            </a:r>
            <a:endParaRPr sz="2800"/>
          </a:p>
        </p:txBody>
      </p:sp>
      <p:sp>
        <p:nvSpPr>
          <p:cNvPr id="160" name="Google Shape;160;p16"/>
          <p:cNvSpPr/>
          <p:nvPr/>
        </p:nvSpPr>
        <p:spPr>
          <a:xfrm>
            <a:off x="4467225" y="152400"/>
            <a:ext cx="3029100" cy="1266900"/>
          </a:xfrm>
          <a:prstGeom prst="wedgeRectCallout">
            <a:avLst>
              <a:gd fmla="val -47484" name="adj1"/>
              <a:gd fmla="val 7856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Формирование списка АП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Программная реализация АП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Формирование отчета</a:t>
            </a: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5048250" y="3895725"/>
            <a:ext cx="2448000" cy="914100"/>
          </a:xfrm>
          <a:prstGeom prst="wedgeRectCallout">
            <a:avLst>
              <a:gd fmla="val -72567" name="adj1"/>
              <a:gd fmla="val -33328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Подготовка данных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Выбор числа кластеров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Обучение</a:t>
            </a:r>
            <a:endParaRPr/>
          </a:p>
        </p:txBody>
      </p:sp>
      <p:pic>
        <p:nvPicPr>
          <p:cNvPr id="162" name="Google Shape;16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975" y="1666950"/>
            <a:ext cx="8582026" cy="2623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Взаимодействие с приложением</a:t>
            </a:r>
            <a:endParaRPr/>
          </a:p>
        </p:txBody>
      </p:sp>
      <p:grpSp>
        <p:nvGrpSpPr>
          <p:cNvPr id="168" name="Google Shape;168;p17"/>
          <p:cNvGrpSpPr/>
          <p:nvPr/>
        </p:nvGrpSpPr>
        <p:grpSpPr>
          <a:xfrm>
            <a:off x="152400" y="1526925"/>
            <a:ext cx="8839204" cy="2477394"/>
            <a:chOff x="152400" y="1450725"/>
            <a:chExt cx="8839204" cy="2477394"/>
          </a:xfrm>
        </p:grpSpPr>
        <p:pic>
          <p:nvPicPr>
            <p:cNvPr id="169" name="Google Shape;169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1450725"/>
              <a:ext cx="8839204" cy="24773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7"/>
            <p:cNvSpPr/>
            <p:nvPr/>
          </p:nvSpPr>
          <p:spPr>
            <a:xfrm rot="5403234">
              <a:off x="2719428" y="2390774"/>
              <a:ext cx="318900" cy="3189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Экономическое обоснование</a:t>
            </a:r>
            <a:endParaRPr sz="2800"/>
          </a:p>
        </p:txBody>
      </p:sp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Что делает приложение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Собирает данные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Генерирует статистику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Визуализирует результаты</a:t>
            </a:r>
            <a:endParaRPr sz="1800"/>
          </a:p>
        </p:txBody>
      </p:sp>
      <p:sp>
        <p:nvSpPr>
          <p:cNvPr id="177" name="Google Shape;177;p18"/>
          <p:cNvSpPr txBox="1"/>
          <p:nvPr>
            <p:ph idx="4294967295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Как это использовать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Для анализа изменений в составе участников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Для принятия решений об изменении формата соревнований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Для отбора талантов</a:t>
            </a:r>
            <a:endParaRPr sz="1800"/>
          </a:p>
        </p:txBody>
      </p:sp>
      <p:sp>
        <p:nvSpPr>
          <p:cNvPr id="178" name="Google Shape;178;p18"/>
          <p:cNvSpPr/>
          <p:nvPr/>
        </p:nvSpPr>
        <p:spPr>
          <a:xfrm>
            <a:off x="4357800" y="2331150"/>
            <a:ext cx="652500" cy="48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 txBox="1"/>
          <p:nvPr/>
        </p:nvSpPr>
        <p:spPr>
          <a:xfrm>
            <a:off x="787350" y="4238625"/>
            <a:ext cx="7793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Ключевой результат</a:t>
            </a:r>
            <a:r>
              <a:rPr lang="en" sz="17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- сокращение трудозатрат экспертов при анализе результатов чемпионата</a:t>
            </a:r>
            <a:endParaRPr sz="17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Кластеризация</a:t>
            </a:r>
            <a:endParaRPr sz="2800"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306900" y="1344750"/>
            <a:ext cx="49701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Предобработка данных: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Заполнение пропущенных значений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Feature engineering </a:t>
            </a:r>
            <a:br>
              <a:rPr lang="en" sz="1800"/>
            </a:br>
            <a:r>
              <a:rPr lang="en" sz="1800"/>
              <a:t>(“дата рождения” -&gt; “возраст”)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Encoding (dummy)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Инструменты: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PCA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K-means</a:t>
            </a:r>
            <a:endParaRPr sz="1800"/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425" y="1044725"/>
            <a:ext cx="4133700" cy="30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Кластеризация</a:t>
            </a:r>
            <a:endParaRPr sz="2800"/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297375" y="954100"/>
            <a:ext cx="35697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Оптимальное число – 5 кластеров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В силу особенностей данных (много пропусков) выбрано 3 кластера</a:t>
            </a:r>
            <a:endParaRPr sz="1800"/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4026" y="2571750"/>
            <a:ext cx="3381823" cy="2498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20"/>
          <p:cNvGrpSpPr/>
          <p:nvPr/>
        </p:nvGrpSpPr>
        <p:grpSpPr>
          <a:xfrm>
            <a:off x="4105210" y="77765"/>
            <a:ext cx="4886243" cy="2498447"/>
            <a:chOff x="4002700" y="913700"/>
            <a:chExt cx="5026999" cy="2701900"/>
          </a:xfrm>
        </p:grpSpPr>
        <p:pic>
          <p:nvPicPr>
            <p:cNvPr id="195" name="Google Shape;195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2700" y="913700"/>
              <a:ext cx="5026999" cy="2701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20"/>
            <p:cNvSpPr/>
            <p:nvPr/>
          </p:nvSpPr>
          <p:spPr>
            <a:xfrm rot="6531574">
              <a:off x="6172138" y="2443055"/>
              <a:ext cx="371230" cy="257384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 rot="-3760114">
              <a:off x="5048200" y="2714610"/>
              <a:ext cx="371131" cy="257213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accen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8" name="Google Shape;19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325" y="2619425"/>
            <a:ext cx="3317250" cy="245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Дашборд</a:t>
            </a:r>
            <a:endParaRPr sz="2800"/>
          </a:p>
        </p:txBody>
      </p:sp>
      <p:sp>
        <p:nvSpPr>
          <p:cNvPr id="204" name="Google Shape;204;p21"/>
          <p:cNvSpPr txBox="1"/>
          <p:nvPr>
            <p:ph idx="1" type="body"/>
          </p:nvPr>
        </p:nvSpPr>
        <p:spPr>
          <a:xfrm>
            <a:off x="1297500" y="1181100"/>
            <a:ext cx="7038900" cy="3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Список АП</a:t>
            </a:r>
            <a:endParaRPr sz="1900"/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Гистограмма или тепловая карта по 37 направлениям(соревнованиям)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Группировка по годам рождения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Количество с трудовым стажем в Росатоме – у кого нет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Трудовой стаж с должностью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Пол с компетенциями/соревнованиями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Пол с началом деятельности в Росатоме</a:t>
            </a:r>
            <a:endParaRPr sz="1800"/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 </a:t>
            </a:r>
            <a:r>
              <a:rPr lang="en" sz="1800"/>
              <a:t>Компетенции с образованием (тепловая карта)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